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57" r:id="rId4"/>
    <p:sldId id="263" r:id="rId5"/>
    <p:sldId id="267" r:id="rId6"/>
    <p:sldId id="266" r:id="rId7"/>
    <p:sldId id="270" r:id="rId8"/>
    <p:sldId id="268" r:id="rId9"/>
    <p:sldId id="259" r:id="rId10"/>
    <p:sldId id="258" r:id="rId11"/>
    <p:sldId id="260" r:id="rId12"/>
    <p:sldId id="264" r:id="rId13"/>
    <p:sldId id="265" r:id="rId14"/>
    <p:sldId id="269" r:id="rId15"/>
    <p:sldId id="262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76E71-93ED-40A5-AB5A-AA6C5F5A3109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3C5945-ED3E-4F33-AEE8-C115CD4A0C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76E71-93ED-40A5-AB5A-AA6C5F5A3109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5945-ED3E-4F33-AEE8-C115CD4A0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76E71-93ED-40A5-AB5A-AA6C5F5A3109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5945-ED3E-4F33-AEE8-C115CD4A0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FF76E71-93ED-40A5-AB5A-AA6C5F5A3109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C3C5945-ED3E-4F33-AEE8-C115CD4A0C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76E71-93ED-40A5-AB5A-AA6C5F5A3109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5945-ED3E-4F33-AEE8-C115CD4A0C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76E71-93ED-40A5-AB5A-AA6C5F5A3109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5945-ED3E-4F33-AEE8-C115CD4A0C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5945-ED3E-4F33-AEE8-C115CD4A0C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76E71-93ED-40A5-AB5A-AA6C5F5A3109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76E71-93ED-40A5-AB5A-AA6C5F5A3109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5945-ED3E-4F33-AEE8-C115CD4A0C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76E71-93ED-40A5-AB5A-AA6C5F5A3109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5945-ED3E-4F33-AEE8-C115CD4A0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FF76E71-93ED-40A5-AB5A-AA6C5F5A3109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C3C5945-ED3E-4F33-AEE8-C115CD4A0C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76E71-93ED-40A5-AB5A-AA6C5F5A3109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3C5945-ED3E-4F33-AEE8-C115CD4A0C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FF76E71-93ED-40A5-AB5A-AA6C5F5A3109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C3C5945-ED3E-4F33-AEE8-C115CD4A0C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D%D0%B0%D1%81%D0%BE%D1%81" TargetMode="External"/><Relationship Id="rId2" Type="http://schemas.openxmlformats.org/officeDocument/2006/relationships/hyperlink" Target="https://ru.wikipedia.org/wiki/%D0%93%D0%B8%D0%B4%D1%80%D0%BE%D1%82%D0%B5%D1%85%D0%BD%D0%B8%D1%87%D0%B5%D1%81%D0%BA%D0%BE%D0%B5_%D1%81%D0%BE%D0%BE%D1%80%D1%83%D0%B6%D0%B5%D0%BD%D0%B8%D0%B5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%D0%A1%D0%BA%D0%B2%D0%B0%D0%B6%D0%B8%D0%BD%D0%B0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3486152" cy="17526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технологии </a:t>
            </a:r>
          </a:p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класс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7"/>
            <a:ext cx="7772400" cy="1285883"/>
          </a:xfrm>
        </p:spPr>
        <p:txBody>
          <a:bodyPr>
            <a:normAutofit/>
          </a:bodyPr>
          <a:lstStyle/>
          <a:p>
            <a:pPr algn="l"/>
            <a:r>
              <a:rPr lang="ru-RU" sz="6600" b="1" dirty="0" smtClean="0">
                <a:latin typeface="Century" pitchFamily="18" charset="0"/>
              </a:rPr>
              <a:t>  </a:t>
            </a:r>
            <a:r>
              <a:rPr lang="ru-RU" sz="7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Колодец</a:t>
            </a:r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  <a:latin typeface="Century" pitchFamily="18" charset="0"/>
              </a:rPr>
              <a:t> </a:t>
            </a:r>
            <a:endParaRPr lang="ru-RU" sz="6600" b="1" dirty="0">
              <a:solidFill>
                <a:schemeClr val="accent6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1026" name="Picture 2" descr="https://content.onliner.by/forum/2eb/070/1480556/800x800/c93543a47abe72c8d4b2e7757617b4c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4386" y="714356"/>
            <a:ext cx="4619614" cy="529478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071934" y="5500702"/>
            <a:ext cx="471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good-way.in.ua/media/k2/items/cache/358873fad4914931314b94f2036b503a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14356"/>
            <a:ext cx="8162634" cy="56594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http://www.nadomu.com/wp-content/gallery/podelki-iz-spichek/podelki-iz-spichek-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857232"/>
            <a:ext cx="4253308" cy="51435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2" name="Picture 4" descr="http://www.besedka.su/data/catalog/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857232"/>
            <a:ext cx="3848100" cy="52482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http://img1.liveinternet.ru/images/attach/c/10/110/831/110831777_2013_02_01_img_03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736"/>
            <a:ext cx="3333750" cy="4572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556" name="Picture 4" descr="http://stranamasterov.ru/img4/i2014/05/12/img_81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357298"/>
            <a:ext cx="3429000" cy="4572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58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Cambria" pitchFamily="18" charset="0"/>
              </a:rPr>
              <a:t>Колодец из спичек</a:t>
            </a:r>
            <a:endParaRPr lang="ru-RU" b="1" dirty="0">
              <a:solidFill>
                <a:srgbClr val="FFFF00"/>
              </a:solidFill>
              <a:latin typeface="Cambria" pitchFamily="18" charset="0"/>
            </a:endParaRPr>
          </a:p>
        </p:txBody>
      </p:sp>
      <p:pic>
        <p:nvPicPr>
          <p:cNvPr id="22530" name="Picture 2" descr="http://img-fotki.yandex.ru/get/6203/113197586.2/0_68316_1089509_M.jpg"/>
          <p:cNvPicPr>
            <a:picLocks noChangeAspect="1" noChangeArrowheads="1"/>
          </p:cNvPicPr>
          <p:nvPr/>
        </p:nvPicPr>
        <p:blipFill>
          <a:blip r:embed="rId2" cstate="print"/>
          <a:srcRect r="14999" b="7499"/>
          <a:stretch>
            <a:fillRect/>
          </a:stretch>
        </p:blipFill>
        <p:spPr bwMode="auto">
          <a:xfrm>
            <a:off x="3500430" y="4000504"/>
            <a:ext cx="2357454" cy="25654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532" name="Picture 4" descr="http://womanadvice.ru/sites/default/files/podelki_domik_iz_spichek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428736"/>
            <a:ext cx="3048021" cy="2286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534" name="Picture 6" descr="http://ot7do17.ru/wp-content/uploads/2013/04/43-%D0%924_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000504"/>
            <a:ext cx="2857500" cy="26003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538" name="Picture 10" descr="http://img-fotki.yandex.ru/get/6102/113197586.2/0_68319_57e16643_XL"/>
          <p:cNvPicPr>
            <a:picLocks noChangeAspect="1" noChangeArrowheads="1"/>
          </p:cNvPicPr>
          <p:nvPr/>
        </p:nvPicPr>
        <p:blipFill>
          <a:blip r:embed="rId5" cstate="print"/>
          <a:srcRect l="3583" r="7354" b="7938"/>
          <a:stretch>
            <a:fillRect/>
          </a:stretch>
        </p:blipFill>
        <p:spPr bwMode="auto">
          <a:xfrm>
            <a:off x="6286512" y="3857628"/>
            <a:ext cx="2626201" cy="2714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540" name="Picture 12" descr="http://stranamasterov.ru/img/i2012/01/11/_mg_9189_1.jpg"/>
          <p:cNvPicPr>
            <a:picLocks noChangeAspect="1" noChangeArrowheads="1"/>
          </p:cNvPicPr>
          <p:nvPr/>
        </p:nvPicPr>
        <p:blipFill>
          <a:blip r:embed="rId6" cstate="print"/>
          <a:srcRect r="12500"/>
          <a:stretch>
            <a:fillRect/>
          </a:stretch>
        </p:blipFill>
        <p:spPr bwMode="auto">
          <a:xfrm>
            <a:off x="1071538" y="1500174"/>
            <a:ext cx="2928958" cy="22337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Century" pitchFamily="18" charset="0"/>
              </a:rPr>
              <a:t>Колодец из деревянных палочек</a:t>
            </a:r>
            <a:endParaRPr lang="ru-RU" b="1" dirty="0">
              <a:solidFill>
                <a:srgbClr val="FFFF00"/>
              </a:solidFill>
              <a:latin typeface="Century" pitchFamily="18" charset="0"/>
            </a:endParaRPr>
          </a:p>
        </p:txBody>
      </p:sp>
      <p:pic>
        <p:nvPicPr>
          <p:cNvPr id="26628" name="Picture 4" descr="http://mediasubs.ru/group/uploads/di/dizajn-doma-svoimi-rukami/image/1413473577-549605-267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85872"/>
            <a:ext cx="8465862" cy="567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Колодец из бумаги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20482" name="Picture 2" descr="http://www.infoniac.ru/upload/medialibrary/119/119d401ebbd61a60ca63401acf57454a.jpg"/>
          <p:cNvPicPr>
            <a:picLocks noChangeAspect="1" noChangeArrowheads="1"/>
          </p:cNvPicPr>
          <p:nvPr/>
        </p:nvPicPr>
        <p:blipFill>
          <a:blip r:embed="rId2" cstate="print"/>
          <a:srcRect b="31081"/>
          <a:stretch>
            <a:fillRect/>
          </a:stretch>
        </p:blipFill>
        <p:spPr bwMode="auto">
          <a:xfrm>
            <a:off x="1142976" y="1785926"/>
            <a:ext cx="6500858" cy="41434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071678"/>
            <a:ext cx="8786874" cy="402432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Желаю всем творческих  успехов!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ulybka-nadym.ru/images/cms/data/smile/torcida-de-smileys_47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5000637"/>
            <a:ext cx="7786742" cy="1428760"/>
          </a:xfrm>
          <a:prstGeom prst="rect">
            <a:avLst/>
          </a:prstGeom>
          <a:noFill/>
        </p:spPr>
      </p:pic>
      <p:pic>
        <p:nvPicPr>
          <p:cNvPr id="1030" name="Picture 6" descr="https://otvet.imgsmail.ru/download/173301c7a5ca579beb6cd809a8ccd9e4_i-3775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00041"/>
            <a:ext cx="8072494" cy="20717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405330"/>
          </a:xfrm>
        </p:spPr>
        <p:txBody>
          <a:bodyPr>
            <a:normAutofit fontScale="85000" lnSpcReduction="20000"/>
          </a:bodyPr>
          <a:lstStyle/>
          <a:p>
            <a:r>
              <a:rPr lang="ru-RU" sz="3800" b="1" dirty="0" smtClean="0">
                <a:solidFill>
                  <a:srgbClr val="92D050"/>
                </a:solidFill>
              </a:rPr>
              <a:t>Я и туча, и туман,</a:t>
            </a:r>
          </a:p>
          <a:p>
            <a:pPr>
              <a:buNone/>
            </a:pPr>
            <a:r>
              <a:rPr lang="ru-RU" sz="3800" b="1" dirty="0" smtClean="0">
                <a:solidFill>
                  <a:srgbClr val="92D050"/>
                </a:solidFill>
              </a:rPr>
              <a:t>     И ручей, и океан,</a:t>
            </a:r>
          </a:p>
          <a:p>
            <a:pPr>
              <a:buNone/>
            </a:pPr>
            <a:r>
              <a:rPr lang="ru-RU" sz="3800" b="1" dirty="0" smtClean="0">
                <a:solidFill>
                  <a:srgbClr val="92D050"/>
                </a:solidFill>
              </a:rPr>
              <a:t>     И летаю, и бегу,</a:t>
            </a:r>
          </a:p>
          <a:p>
            <a:pPr>
              <a:buNone/>
            </a:pPr>
            <a:r>
              <a:rPr lang="ru-RU" sz="3800" b="1" dirty="0" smtClean="0">
                <a:solidFill>
                  <a:srgbClr val="92D050"/>
                </a:solidFill>
              </a:rPr>
              <a:t>     И стеклянной быть могу! </a:t>
            </a:r>
            <a:endParaRPr lang="ru-RU" sz="3200" dirty="0" smtClean="0"/>
          </a:p>
          <a:p>
            <a:pPr>
              <a:buNone/>
            </a:pPr>
            <a:endParaRPr lang="ru-RU" sz="3600" b="1" dirty="0" smtClean="0">
              <a:solidFill>
                <a:srgbClr val="92D050"/>
              </a:solidFill>
            </a:endParaRPr>
          </a:p>
          <a:p>
            <a:r>
              <a:rPr lang="ru-RU" sz="3600" b="1" dirty="0" smtClean="0">
                <a:solidFill>
                  <a:srgbClr val="92D050"/>
                </a:solidFill>
              </a:rPr>
              <a:t>Ведёрко звонко, спускаясь скачет,</a:t>
            </a:r>
            <a:br>
              <a:rPr lang="ru-RU" sz="3600" b="1" dirty="0" smtClean="0">
                <a:solidFill>
                  <a:srgbClr val="92D050"/>
                </a:solidFill>
              </a:rPr>
            </a:br>
            <a:r>
              <a:rPr lang="ru-RU" sz="3600" b="1" dirty="0" smtClean="0">
                <a:solidFill>
                  <a:srgbClr val="92D050"/>
                </a:solidFill>
              </a:rPr>
              <a:t>А поднимаясь, скрипит и плачет.</a:t>
            </a:r>
            <a:br>
              <a:rPr lang="ru-RU" sz="3600" b="1" dirty="0" smtClean="0">
                <a:solidFill>
                  <a:srgbClr val="92D050"/>
                </a:solidFill>
              </a:rPr>
            </a:br>
            <a:r>
              <a:rPr lang="ru-RU" sz="3600" b="1" dirty="0" smtClean="0">
                <a:solidFill>
                  <a:srgbClr val="92D050"/>
                </a:solidFill>
              </a:rPr>
              <a:t>В глубокой шахте вода хранится,</a:t>
            </a:r>
            <a:br>
              <a:rPr lang="ru-RU" sz="3600" b="1" dirty="0" smtClean="0">
                <a:solidFill>
                  <a:srgbClr val="92D050"/>
                </a:solidFill>
              </a:rPr>
            </a:br>
            <a:r>
              <a:rPr lang="ru-RU" sz="3600" b="1" dirty="0" smtClean="0">
                <a:solidFill>
                  <a:srgbClr val="92D050"/>
                </a:solidFill>
              </a:rPr>
              <a:t>Чтоб летом знойным ты мог напиться.</a:t>
            </a:r>
            <a:br>
              <a:rPr lang="ru-RU" sz="3600" b="1" dirty="0" smtClean="0">
                <a:solidFill>
                  <a:srgbClr val="92D050"/>
                </a:solidFill>
              </a:rPr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Загадка 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14250" y="5786454"/>
            <a:ext cx="27008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</a:rPr>
              <a:t>Колодец </a:t>
            </a:r>
            <a:endParaRPr lang="ru-RU" sz="4400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00826" y="3244334"/>
            <a:ext cx="20717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Вода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62" name="Picture 2" descr="http://clipartmania.ru/uploads/gallery/main/450/water-4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0"/>
            <a:ext cx="5143504" cy="3929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24000"/>
            <a:ext cx="8643998" cy="4572000"/>
          </a:xfrm>
        </p:spPr>
        <p:txBody>
          <a:bodyPr>
            <a:normAutofit/>
          </a:bodyPr>
          <a:lstStyle/>
          <a:p>
            <a:r>
              <a:rPr lang="ru-RU" sz="3200" b="1" dirty="0" err="1">
                <a:solidFill>
                  <a:srgbClr val="FF0000"/>
                </a:solidFill>
              </a:rPr>
              <a:t>Коло́дец</a:t>
            </a:r>
            <a:r>
              <a:rPr lang="ru-RU" sz="3200" b="1" dirty="0">
                <a:solidFill>
                  <a:srgbClr val="002060"/>
                </a:solidFill>
              </a:rPr>
              <a:t> — </a:t>
            </a:r>
            <a:r>
              <a:rPr lang="ru-RU" sz="3200" b="1" dirty="0">
                <a:solidFill>
                  <a:srgbClr val="002060"/>
                </a:solidFill>
                <a:hlinkClick r:id="rId2" tooltip="Гидротехническое сооружение"/>
              </a:rPr>
              <a:t>гидротехническое сооружение</a:t>
            </a:r>
            <a:r>
              <a:rPr lang="ru-RU" sz="3200" b="1" dirty="0">
                <a:solidFill>
                  <a:srgbClr val="002060"/>
                </a:solidFill>
              </a:rPr>
              <a:t> для добывания грунтовых вод, обычно </a:t>
            </a:r>
            <a:r>
              <a:rPr lang="ru-RU" sz="3200" b="1" dirty="0" smtClean="0">
                <a:solidFill>
                  <a:srgbClr val="002060"/>
                </a:solidFill>
              </a:rPr>
              <a:t>это вертикальное </a:t>
            </a:r>
            <a:r>
              <a:rPr lang="ru-RU" sz="3200" b="1" dirty="0">
                <a:solidFill>
                  <a:srgbClr val="002060"/>
                </a:solidFill>
              </a:rPr>
              <a:t>углубление с укреплёнными стенками и механизм подъёма воды на поверхность </a:t>
            </a:r>
            <a:r>
              <a:rPr lang="ru-RU" sz="3200" b="1" dirty="0" smtClean="0">
                <a:solidFill>
                  <a:srgbClr val="002060"/>
                </a:solidFill>
              </a:rPr>
              <a:t>                           (</a:t>
            </a:r>
            <a:r>
              <a:rPr lang="ru-RU" sz="3200" b="1" dirty="0">
                <a:solidFill>
                  <a:srgbClr val="FF0000"/>
                </a:solidFill>
              </a:rPr>
              <a:t>ведро на верёвке или </a:t>
            </a:r>
            <a:r>
              <a:rPr lang="ru-RU" sz="3200" b="1" dirty="0">
                <a:solidFill>
                  <a:srgbClr val="FF0000"/>
                </a:solidFill>
                <a:hlinkClick r:id="rId3" tooltip="Насос"/>
              </a:rPr>
              <a:t>насос</a:t>
            </a:r>
            <a:r>
              <a:rPr lang="ru-RU" sz="3200" b="1" dirty="0">
                <a:solidFill>
                  <a:srgbClr val="002060"/>
                </a:solidFill>
              </a:rPr>
              <a:t>).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От</a:t>
            </a:r>
            <a:r>
              <a:rPr lang="ru-RU" sz="3200" b="1" dirty="0">
                <a:solidFill>
                  <a:srgbClr val="002060"/>
                </a:solidFill>
              </a:rPr>
              <a:t> </a:t>
            </a:r>
            <a:r>
              <a:rPr lang="ru-RU" sz="3200" b="1" dirty="0">
                <a:solidFill>
                  <a:srgbClr val="002060"/>
                </a:solidFill>
                <a:hlinkClick r:id="rId4" tooltip="Скважина"/>
              </a:rPr>
              <a:t>скважины</a:t>
            </a:r>
            <a:r>
              <a:rPr lang="ru-RU" sz="3200" b="1" dirty="0">
                <a:solidFill>
                  <a:srgbClr val="002060"/>
                </a:solidFill>
              </a:rPr>
              <a:t> колодец отличается тем, что намного шире её, поскольку копается, как правило, вручную.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Что такое колодец?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stroimsrub35.ru/_ph/4/7251396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571612"/>
            <a:ext cx="6215106" cy="48577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бывают колодцы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://s61.radikal.ru/i174/1104/f8/01c4b6a54dd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00041"/>
            <a:ext cx="7786742" cy="58400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://kolodec-zhizni.ru/wp-content/uploads/2015/10/%D0%B4%D0%BE%D0%BC%D0%B8%D0%BA%D0%B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642918"/>
            <a:ext cx="7620000" cy="5715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://al-spbphoto.narod.ru/prig/Shuvalovka_Russkaja_Derevnja_kolodec_21-08-2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57166"/>
            <a:ext cx="7833769" cy="58753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forestmg.com.ua/images/0/a/septik-dlja-dachi_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14290"/>
            <a:ext cx="4762500" cy="63531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чего можно смастерить колодец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http://img2.searchmasterclass.net/uploads/posts/2013-06-25/image_39894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428736"/>
            <a:ext cx="7072362" cy="49828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69</TotalTime>
  <Words>71</Words>
  <Application>Microsoft Office PowerPoint</Application>
  <PresentationFormat>Экран (4:3)</PresentationFormat>
  <Paragraphs>22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Бумажная</vt:lpstr>
      <vt:lpstr>  Колодец </vt:lpstr>
      <vt:lpstr>Загадка </vt:lpstr>
      <vt:lpstr>Что такое колодец?</vt:lpstr>
      <vt:lpstr>Какие бывают колодцы</vt:lpstr>
      <vt:lpstr>Слайд 5</vt:lpstr>
      <vt:lpstr>Слайд 6</vt:lpstr>
      <vt:lpstr>Слайд 7</vt:lpstr>
      <vt:lpstr>Слайд 8</vt:lpstr>
      <vt:lpstr>Из чего можно смастерить колодец</vt:lpstr>
      <vt:lpstr>Слайд 10</vt:lpstr>
      <vt:lpstr>Слайд 11</vt:lpstr>
      <vt:lpstr>Слайд 12</vt:lpstr>
      <vt:lpstr>Колодец из спичек</vt:lpstr>
      <vt:lpstr>Колодец из деревянных палочек</vt:lpstr>
      <vt:lpstr>Колодец из бумаги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Колодец</dc:title>
  <dc:creator>123</dc:creator>
  <cp:lastModifiedBy>Алия</cp:lastModifiedBy>
  <cp:revision>21</cp:revision>
  <dcterms:created xsi:type="dcterms:W3CDTF">2016-03-16T18:09:12Z</dcterms:created>
  <dcterms:modified xsi:type="dcterms:W3CDTF">2020-03-30T06:55:06Z</dcterms:modified>
</cp:coreProperties>
</file>